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1" r:id="rId4"/>
    <p:sldId id="269" r:id="rId5"/>
    <p:sldId id="270" r:id="rId6"/>
    <p:sldId id="271" r:id="rId7"/>
    <p:sldId id="272" r:id="rId8"/>
    <p:sldId id="273" r:id="rId9"/>
    <p:sldId id="274" r:id="rId10"/>
    <p:sldId id="275" r:id="rId11"/>
    <p:sldId id="277" r:id="rId12"/>
    <p:sldId id="276" r:id="rId13"/>
    <p:sldId id="279" r:id="rId14"/>
    <p:sldId id="278" r:id="rId15"/>
    <p:sldId id="268"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AD3"/>
    <a:srgbClr val="076D8B"/>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p:cViewPr varScale="1">
        <p:scale>
          <a:sx n="91" d="100"/>
          <a:sy n="91" d="100"/>
        </p:scale>
        <p:origin x="508" y="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t>08/20/2022</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t>1</a:t>
            </a:fld>
            <a:endParaRPr lang=""/>
          </a:p>
        </p:txBody>
      </p:sp>
    </p:spTree>
    <p:extLst>
      <p:ext uri="{BB962C8B-B14F-4D97-AF65-F5344CB8AC3E}">
        <p14:creationId xmlns:p14="http://schemas.microsoft.com/office/powerpoint/2010/main" val="46209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ezagharebaghi.top/"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038350"/>
            <a:ext cx="5029200" cy="1123950"/>
          </a:xfrm>
        </p:spPr>
        <p:txBody>
          <a:bodyPr>
            <a:normAutofit/>
          </a:bodyPr>
          <a:lstStyle/>
          <a:p>
            <a:pPr algn="l">
              <a:spcBef>
                <a:spcPts val="0"/>
              </a:spcBef>
            </a:pPr>
            <a:r>
              <a:rPr lang="en-US" sz="2400" b="1" dirty="0">
                <a:solidFill>
                  <a:schemeClr val="accent4">
                    <a:lumMod val="50000"/>
                  </a:schemeClr>
                </a:solidFill>
                <a:latin typeface="Cambria" pitchFamily="18" charset="0"/>
              </a:rPr>
              <a:t>A Tsunami of Retracted Papers during the COVID-19 Pandemic</a:t>
            </a:r>
          </a:p>
          <a:p>
            <a:pPr algn="l">
              <a:spcBef>
                <a:spcPts val="0"/>
              </a:spcBef>
            </a:pPr>
            <a:endParaRPr lang="en-US" sz="2500" b="1" dirty="0">
              <a:solidFill>
                <a:schemeClr val="bg1">
                  <a:lumMod val="75000"/>
                </a:schemeClr>
              </a:solidFill>
              <a:latin typeface="Cambria" pitchFamily="18" charset="0"/>
            </a:endParaRPr>
          </a:p>
        </p:txBody>
      </p:sp>
      <p:sp>
        <p:nvSpPr>
          <p:cNvPr id="2" name="Rectangle 1"/>
          <p:cNvSpPr/>
          <p:nvPr/>
        </p:nvSpPr>
        <p:spPr>
          <a:xfrm>
            <a:off x="304800" y="3162300"/>
            <a:ext cx="4005392" cy="646331"/>
          </a:xfrm>
          <a:prstGeom prst="rect">
            <a:avLst/>
          </a:prstGeom>
        </p:spPr>
        <p:txBody>
          <a:bodyPr wrap="none">
            <a:spAutoFit/>
          </a:bodyPr>
          <a:lstStyle/>
          <a:p>
            <a:r>
              <a:rPr lang="en-US" b="1" dirty="0" smtClean="0"/>
              <a:t>Reza </a:t>
            </a:r>
            <a:r>
              <a:rPr lang="en-US" b="1" dirty="0" err="1" smtClean="0"/>
              <a:t>Gharebaghi</a:t>
            </a:r>
            <a:r>
              <a:rPr lang="en-US" b="1" dirty="0" smtClean="0"/>
              <a:t> </a:t>
            </a:r>
            <a:r>
              <a:rPr lang="en-US" dirty="0" smtClean="0"/>
              <a:t>MD</a:t>
            </a:r>
            <a:r>
              <a:rPr lang="en-US" dirty="0"/>
              <a:t>, MPH, </a:t>
            </a:r>
            <a:r>
              <a:rPr lang="en-US" dirty="0" err="1" smtClean="0"/>
              <a:t>PhDc</a:t>
            </a:r>
            <a:r>
              <a:rPr lang="en-US" dirty="0" smtClean="0"/>
              <a:t>, FAAO </a:t>
            </a:r>
          </a:p>
          <a:p>
            <a:r>
              <a:rPr lang="en-US" dirty="0" smtClean="0"/>
              <a:t>IVORC</a:t>
            </a:r>
            <a:endParaRPr lang="en-US" dirty="0"/>
          </a:p>
        </p:txBody>
      </p:sp>
      <p:pic>
        <p:nvPicPr>
          <p:cNvPr id="4" name="Picture 3"/>
          <p:cNvPicPr>
            <a:picLocks noChangeAspect="1"/>
          </p:cNvPicPr>
          <p:nvPr/>
        </p:nvPicPr>
        <p:blipFill>
          <a:blip r:embed="rId4"/>
          <a:stretch>
            <a:fillRect/>
          </a:stretch>
        </p:blipFill>
        <p:spPr>
          <a:xfrm>
            <a:off x="2438400" y="1089962"/>
            <a:ext cx="2209800" cy="772826"/>
          </a:xfrm>
          <a:prstGeom prst="rect">
            <a:avLst/>
          </a:prstGeom>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0" y="438150"/>
            <a:ext cx="4876800" cy="3226805"/>
          </a:xfrm>
          <a:prstGeom prst="rect">
            <a:avLst/>
          </a:prstGeom>
        </p:spPr>
      </p:pic>
      <p:sp>
        <p:nvSpPr>
          <p:cNvPr id="6" name="Subtitle 2"/>
          <p:cNvSpPr txBox="1">
            <a:spLocks/>
          </p:cNvSpPr>
          <p:nvPr/>
        </p:nvSpPr>
        <p:spPr>
          <a:xfrm>
            <a:off x="228600" y="1885950"/>
            <a:ext cx="5067300" cy="3028950"/>
          </a:xfrm>
          <a:prstGeom prst="rect">
            <a:avLst/>
          </a:prstGeom>
        </p:spPr>
        <p:txBody>
          <a:bodyPr vert="horz" lIns="91440" tIns="45720" rIns="91440" bIns="45720" rtlCol="0">
            <a:normAutofit/>
          </a:bodyPr>
          <a:lstStyle/>
          <a:p>
            <a:pPr marL="285750" indent="-285750">
              <a:buFont typeface="Wingdings" panose="05000000000000000000" pitchFamily="2" charset="2"/>
              <a:buChar char="v"/>
            </a:pPr>
            <a:r>
              <a:rPr lang="en-US" dirty="0" smtClean="0"/>
              <a:t>Recently, based </a:t>
            </a:r>
            <a:r>
              <a:rPr lang="en-US" dirty="0"/>
              <a:t>on the Retraction Watch Database, a tool for monitoring retracted papers, </a:t>
            </a:r>
            <a:r>
              <a:rPr lang="en-US" dirty="0" smtClean="0"/>
              <a:t> </a:t>
            </a:r>
            <a:r>
              <a:rPr lang="en-US" dirty="0" smtClean="0">
                <a:solidFill>
                  <a:srgbClr val="FF0000"/>
                </a:solidFill>
              </a:rPr>
              <a:t>254 articles </a:t>
            </a:r>
            <a:r>
              <a:rPr lang="en-US" dirty="0">
                <a:solidFill>
                  <a:srgbClr val="FF0000"/>
                </a:solidFill>
              </a:rPr>
              <a:t>concerning COVID-19 were retracted</a:t>
            </a:r>
            <a:r>
              <a:rPr lang="en-US" dirty="0"/>
              <a:t>. </a:t>
            </a:r>
            <a:r>
              <a:rPr lang="en-US" dirty="0" smtClean="0"/>
              <a:t>Furthermore </a:t>
            </a:r>
            <a:r>
              <a:rPr lang="en-US" dirty="0" smtClean="0">
                <a:solidFill>
                  <a:srgbClr val="FF0000"/>
                </a:solidFill>
              </a:rPr>
              <a:t>14 expressions </a:t>
            </a:r>
            <a:r>
              <a:rPr lang="en-US" dirty="0">
                <a:solidFill>
                  <a:srgbClr val="FF0000"/>
                </a:solidFill>
              </a:rPr>
              <a:t>of concern </a:t>
            </a:r>
            <a:r>
              <a:rPr lang="en-US" dirty="0"/>
              <a:t>were published</a:t>
            </a:r>
          </a:p>
          <a:p>
            <a:r>
              <a:rPr lang="en-US" sz="2400" dirty="0"/>
              <a:t/>
            </a:r>
            <a:br>
              <a:rPr lang="en-US" sz="2400" dirty="0"/>
            </a:br>
            <a:endParaRPr lang="en-US" sz="2500" b="1" dirty="0" smtClean="0">
              <a:latin typeface="Cambria" pitchFamily="18" charset="0"/>
            </a:endParaRPr>
          </a:p>
        </p:txBody>
      </p:sp>
    </p:spTree>
    <p:extLst>
      <p:ext uri="{BB962C8B-B14F-4D97-AF65-F5344CB8AC3E}">
        <p14:creationId xmlns:p14="http://schemas.microsoft.com/office/powerpoint/2010/main" val="2447416782"/>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66700" y="1314450"/>
            <a:ext cx="5067300" cy="3028950"/>
          </a:xfrm>
          <a:prstGeom prst="rect">
            <a:avLst/>
          </a:prstGeom>
        </p:spPr>
        <p:txBody>
          <a:bodyPr vert="horz" lIns="91440" tIns="45720" rIns="91440" bIns="45720" rtlCol="0">
            <a:normAutofit lnSpcReduction="10000"/>
          </a:bodyPr>
          <a:lstStyle/>
          <a:p>
            <a:pPr marL="285750" indent="-285750">
              <a:buFont typeface="Wingdings" panose="05000000000000000000" pitchFamily="2" charset="2"/>
              <a:buChar char="v"/>
            </a:pPr>
            <a:r>
              <a:rPr lang="en-US" dirty="0"/>
              <a:t>Although  studies  show  that  retractions  take  around  </a:t>
            </a:r>
            <a:r>
              <a:rPr lang="en-US" dirty="0">
                <a:solidFill>
                  <a:srgbClr val="FF0000"/>
                </a:solidFill>
              </a:rPr>
              <a:t>three  years  on  average</a:t>
            </a:r>
            <a:r>
              <a:rPr lang="en-US" dirty="0"/>
              <a:t>,  for  COVID-19  literature,  this  timeframe  has  been  reduced  to  only  a  few  months. </a:t>
            </a:r>
            <a:endParaRPr lang="en-US" dirty="0" smtClean="0"/>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dirty="0" smtClean="0"/>
              <a:t>Standards  </a:t>
            </a:r>
            <a:r>
              <a:rPr lang="en-US" dirty="0"/>
              <a:t>of  peer  reviewing  and  publication  are  in  a  dire  need  of  restructuring in order to reduce the incidence of retraction owing to misconduct.</a:t>
            </a:r>
            <a:r>
              <a:rPr lang="en-US" sz="2400" dirty="0"/>
              <a:t/>
            </a:r>
            <a:br>
              <a:rPr lang="en-US" sz="2400" dirty="0"/>
            </a:br>
            <a:endParaRPr lang="en-US" sz="2500" b="1" dirty="0" smtClean="0">
              <a:latin typeface="Cambria" pitchFamily="18" charset="0"/>
            </a:endParaRPr>
          </a:p>
        </p:txBody>
      </p:sp>
      <p:pic>
        <p:nvPicPr>
          <p:cNvPr id="9218" name="Picture 2" descr="man in green shirt and blue knit cap sitting on flo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61950"/>
            <a:ext cx="2744169" cy="411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6717"/>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85800" y="2800350"/>
            <a:ext cx="8039100" cy="3028950"/>
          </a:xfrm>
          <a:prstGeom prst="rect">
            <a:avLst/>
          </a:prstGeom>
        </p:spPr>
        <p:txBody>
          <a:bodyPr vert="horz" lIns="91440" tIns="45720" rIns="91440" bIns="45720" rtlCol="0">
            <a:normAutofit/>
          </a:bodyPr>
          <a:lstStyle/>
          <a:p>
            <a:pPr marL="285750" indent="-285750">
              <a:buFont typeface="Wingdings" panose="05000000000000000000" pitchFamily="2" charset="2"/>
              <a:buChar char="v"/>
            </a:pPr>
            <a:r>
              <a:rPr lang="en-US" dirty="0" smtClean="0"/>
              <a:t>A study  </a:t>
            </a:r>
            <a:r>
              <a:rPr lang="en-US" dirty="0"/>
              <a:t>on  the  effects  of </a:t>
            </a:r>
            <a:r>
              <a:rPr lang="en-US" dirty="0" err="1"/>
              <a:t>hydroxychloroquine</a:t>
            </a:r>
            <a:r>
              <a:rPr lang="en-US" dirty="0"/>
              <a:t> on COVID-19 was published in the Lancet, which was later retracted and led to the designing of a new independent peer review system concerning papers containing large datasets or real-world data. This even led to the use of experts in data science, besides statistical peer reviewers, with particular focus </a:t>
            </a:r>
            <a:r>
              <a:rPr lang="en-US" dirty="0" smtClean="0"/>
              <a:t>on data sharing statement. </a:t>
            </a:r>
            <a:r>
              <a:rPr lang="en-US" sz="2400" dirty="0"/>
              <a:t/>
            </a:r>
            <a:br>
              <a:rPr lang="en-US" sz="2400" dirty="0"/>
            </a:br>
            <a:endParaRPr lang="en-US" sz="2500" b="1" dirty="0" smtClean="0">
              <a:latin typeface="Cambria" pitchFamily="18" charset="0"/>
            </a:endParaRPr>
          </a:p>
        </p:txBody>
      </p:sp>
      <p:pic>
        <p:nvPicPr>
          <p:cNvPr id="2" name="Picture 1"/>
          <p:cNvPicPr>
            <a:picLocks noChangeAspect="1"/>
          </p:cNvPicPr>
          <p:nvPr/>
        </p:nvPicPr>
        <p:blipFill>
          <a:blip r:embed="rId2"/>
          <a:stretch>
            <a:fillRect/>
          </a:stretch>
        </p:blipFill>
        <p:spPr>
          <a:xfrm>
            <a:off x="2895600" y="285750"/>
            <a:ext cx="3352800" cy="2245283"/>
          </a:xfrm>
          <a:prstGeom prst="rect">
            <a:avLst/>
          </a:prstGeom>
        </p:spPr>
      </p:pic>
    </p:spTree>
    <p:extLst>
      <p:ext uri="{BB962C8B-B14F-4D97-AF65-F5344CB8AC3E}">
        <p14:creationId xmlns:p14="http://schemas.microsoft.com/office/powerpoint/2010/main" val="203868415"/>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Preprints, Big Headache in Research Integrity</a:t>
            </a:r>
            <a:endParaRPr lang="en-US" sz="3200" dirty="0"/>
          </a:p>
        </p:txBody>
      </p:sp>
      <p:sp>
        <p:nvSpPr>
          <p:cNvPr id="3" name="Content Placeholder 2"/>
          <p:cNvSpPr>
            <a:spLocks noGrp="1"/>
          </p:cNvSpPr>
          <p:nvPr>
            <p:ph idx="1"/>
          </p:nvPr>
        </p:nvSpPr>
        <p:spPr>
          <a:xfrm>
            <a:off x="533400" y="1200150"/>
            <a:ext cx="5181600" cy="3394472"/>
          </a:xfrm>
        </p:spPr>
        <p:txBody>
          <a:bodyPr>
            <a:noAutofit/>
          </a:bodyPr>
          <a:lstStyle/>
          <a:p>
            <a:pPr>
              <a:buFont typeface="Wingdings" panose="05000000000000000000" pitchFamily="2" charset="2"/>
              <a:buChar char="v"/>
            </a:pPr>
            <a:r>
              <a:rPr lang="en-US" sz="1600" dirty="0" smtClean="0"/>
              <a:t>“A </a:t>
            </a:r>
            <a:r>
              <a:rPr lang="en-US" sz="1600" dirty="0"/>
              <a:t>preprint is usually withdrawn only at an authors’ </a:t>
            </a:r>
            <a:r>
              <a:rPr lang="en-US" sz="1600" dirty="0" smtClean="0"/>
              <a:t>wishes. </a:t>
            </a:r>
            <a:r>
              <a:rPr lang="en-US" sz="1600" dirty="0"/>
              <a:t>A preprint server will not typically withdraw a flawed preprint against the wishes of the author, since the server made no claim to have peer-reviewed and certified the scientific content in the first </a:t>
            </a:r>
            <a:r>
              <a:rPr lang="en-US" sz="1600" dirty="0" smtClean="0"/>
              <a:t>place”. </a:t>
            </a:r>
          </a:p>
          <a:p>
            <a:pPr>
              <a:buFont typeface="Wingdings" panose="05000000000000000000" pitchFamily="2" charset="2"/>
              <a:buChar char="v"/>
            </a:pPr>
            <a:r>
              <a:rPr lang="en-US" sz="1600" dirty="0" smtClean="0"/>
              <a:t>“At </a:t>
            </a:r>
            <a:r>
              <a:rPr lang="en-US" sz="1600" dirty="0"/>
              <a:t>the same time, </a:t>
            </a:r>
            <a:r>
              <a:rPr lang="en-US" sz="1600" dirty="0" smtClean="0">
                <a:solidFill>
                  <a:srgbClr val="FF0000"/>
                </a:solidFill>
              </a:rPr>
              <a:t>some</a:t>
            </a:r>
            <a:r>
              <a:rPr lang="en-US" sz="1600" dirty="0" smtClean="0"/>
              <a:t> preprint </a:t>
            </a:r>
            <a:r>
              <a:rPr lang="en-US" sz="1600" dirty="0"/>
              <a:t>servers *will* withdraw a preprint against the authors’ wishes in instances of fraud, ethics violations, dangerous material, or legal </a:t>
            </a:r>
            <a:r>
              <a:rPr lang="en-US" sz="1600" dirty="0" smtClean="0"/>
              <a:t>issues”, </a:t>
            </a:r>
            <a:r>
              <a:rPr lang="en-US" sz="1600" dirty="0" smtClean="0">
                <a:solidFill>
                  <a:srgbClr val="FF0000"/>
                </a:solidFill>
              </a:rPr>
              <a:t>but who is responsible for preprint content!</a:t>
            </a:r>
            <a:endParaRPr lang="en-US" sz="1600" dirty="0">
              <a:solidFill>
                <a:srgbClr val="FF0000"/>
              </a:solidFill>
            </a:endParaRPr>
          </a:p>
        </p:txBody>
      </p:sp>
      <p:sp>
        <p:nvSpPr>
          <p:cNvPr id="4" name="Rectangle 3"/>
          <p:cNvSpPr/>
          <p:nvPr/>
        </p:nvSpPr>
        <p:spPr>
          <a:xfrm>
            <a:off x="3886200" y="4263091"/>
            <a:ext cx="7162800" cy="276999"/>
          </a:xfrm>
          <a:prstGeom prst="rect">
            <a:avLst/>
          </a:prstGeom>
        </p:spPr>
        <p:txBody>
          <a:bodyPr wrap="square">
            <a:spAutoFit/>
          </a:bodyPr>
          <a:lstStyle/>
          <a:p>
            <a:r>
              <a:rPr lang="en-US" sz="1200" dirty="0" smtClean="0"/>
              <a:t>Source: https</a:t>
            </a:r>
            <a:r>
              <a:rPr lang="en-US" sz="1200" dirty="0"/>
              <a:t>://retractionwatch.com/retracted-coronavirus-covid-19-papers/</a:t>
            </a:r>
          </a:p>
        </p:txBody>
      </p:sp>
      <p:pic>
        <p:nvPicPr>
          <p:cNvPr id="14338" name="Picture 2" descr="man in black crew neck shirt covering his face with black and white text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194" y="1277252"/>
            <a:ext cx="3197449" cy="213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0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3400" y="514350"/>
            <a:ext cx="6248400" cy="685800"/>
          </a:xfrm>
          <a:prstGeom prst="rect">
            <a:avLst/>
          </a:prstGeom>
        </p:spPr>
        <p:txBody>
          <a:bodyPr vert="horz" lIns="91440" tIns="45720" rIns="91440" bIns="45720" rtlCol="0">
            <a:normAutofit/>
          </a:bodyPr>
          <a:lstStyle/>
          <a:p>
            <a:pPr marL="342900" lvl="0" indent="-342900"/>
            <a:r>
              <a:rPr lang="en-US" sz="2400" b="1" dirty="0" smtClean="0">
                <a:solidFill>
                  <a:srgbClr val="2BAAD3"/>
                </a:solidFill>
                <a:latin typeface="Cambria" pitchFamily="18" charset="0"/>
              </a:rPr>
              <a:t>Suggestion</a:t>
            </a:r>
            <a:endParaRPr lang="en-US" sz="2800" b="1" dirty="0" smtClean="0">
              <a:latin typeface="Cambria" pitchFamily="18" charset="0"/>
            </a:endParaRPr>
          </a:p>
        </p:txBody>
      </p:sp>
      <p:sp>
        <p:nvSpPr>
          <p:cNvPr id="6" name="Subtitle 2"/>
          <p:cNvSpPr txBox="1">
            <a:spLocks/>
          </p:cNvSpPr>
          <p:nvPr/>
        </p:nvSpPr>
        <p:spPr>
          <a:xfrm>
            <a:off x="381000" y="1314450"/>
            <a:ext cx="4953000" cy="3028950"/>
          </a:xfrm>
          <a:prstGeom prst="rect">
            <a:avLst/>
          </a:prstGeom>
        </p:spPr>
        <p:txBody>
          <a:bodyPr vert="horz" lIns="91440" tIns="45720" rIns="91440" bIns="45720" rtlCol="0">
            <a:normAutofit fontScale="77500" lnSpcReduction="20000"/>
          </a:bodyPr>
          <a:lstStyle/>
          <a:p>
            <a:pPr marL="285750" indent="-285750">
              <a:buFont typeface="Wingdings" panose="05000000000000000000" pitchFamily="2" charset="2"/>
              <a:buChar char="v"/>
            </a:pPr>
            <a:r>
              <a:rPr lang="en-US" dirty="0"/>
              <a:t>FES (Field expert, Ethics expert, and Statistical peer reviewer</a:t>
            </a:r>
            <a:r>
              <a:rPr lang="en-US" dirty="0" smtClean="0"/>
              <a:t>).</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r>
              <a:rPr lang="en-US" dirty="0"/>
              <a:t>One is a field expert  peer  reviewer  who  reviews  the  subject  in  his/her  specialty  field</a:t>
            </a:r>
            <a:r>
              <a:rPr lang="en-US" dirty="0" smtClean="0"/>
              <a:t>.</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A  </a:t>
            </a:r>
            <a:r>
              <a:rPr lang="en-US" dirty="0"/>
              <a:t>reviewer </a:t>
            </a:r>
            <a:r>
              <a:rPr lang="en-US" dirty="0" smtClean="0"/>
              <a:t>review  </a:t>
            </a:r>
            <a:r>
              <a:rPr lang="en-US" dirty="0"/>
              <a:t>the  subject in terms of compatibility with the principles of </a:t>
            </a:r>
            <a:r>
              <a:rPr lang="en-US" dirty="0" smtClean="0"/>
              <a:t>ethics.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An expert </a:t>
            </a:r>
            <a:r>
              <a:rPr lang="en-US" dirty="0"/>
              <a:t>checks the details of the datasets and statistical integrity of the research article</a:t>
            </a:r>
            <a:r>
              <a:rPr lang="en-US" dirty="0" smtClean="0"/>
              <a:t>.</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dirty="0" smtClean="0">
                <a:solidFill>
                  <a:srgbClr val="FF0000"/>
                </a:solidFill>
              </a:rPr>
              <a:t>Journals should proportionally hire more expert peer reviewers especially paid peer reviewers.</a:t>
            </a:r>
            <a:r>
              <a:rPr lang="en-US" sz="2400" dirty="0">
                <a:solidFill>
                  <a:srgbClr val="FF0000"/>
                </a:solidFill>
              </a:rPr>
              <a:t/>
            </a:r>
            <a:br>
              <a:rPr lang="en-US" sz="2400" dirty="0">
                <a:solidFill>
                  <a:srgbClr val="FF0000"/>
                </a:solidFill>
              </a:rPr>
            </a:br>
            <a:endParaRPr lang="en-US" sz="2500" b="1" dirty="0" smtClean="0">
              <a:solidFill>
                <a:srgbClr val="FF0000"/>
              </a:solidFill>
              <a:latin typeface="Cambria" pitchFamily="18" charset="0"/>
            </a:endParaRPr>
          </a:p>
        </p:txBody>
      </p:sp>
      <p:sp>
        <p:nvSpPr>
          <p:cNvPr id="8" name="Rectangle 7"/>
          <p:cNvSpPr/>
          <p:nvPr/>
        </p:nvSpPr>
        <p:spPr>
          <a:xfrm>
            <a:off x="551543" y="4143345"/>
            <a:ext cx="8763000" cy="400110"/>
          </a:xfrm>
          <a:prstGeom prst="rect">
            <a:avLst/>
          </a:prstGeom>
        </p:spPr>
        <p:txBody>
          <a:bodyPr wrap="square">
            <a:spAutoFit/>
          </a:bodyPr>
          <a:lstStyle/>
          <a:p>
            <a:r>
              <a:rPr lang="en-US" sz="1000" b="1" dirty="0"/>
              <a:t>Source: </a:t>
            </a:r>
            <a:r>
              <a:rPr lang="en-US" sz="1000" dirty="0" err="1"/>
              <a:t>Heidary</a:t>
            </a:r>
            <a:r>
              <a:rPr lang="en-US" sz="1000" dirty="0"/>
              <a:t> F, </a:t>
            </a:r>
            <a:r>
              <a:rPr lang="en-US" sz="1000" b="1" dirty="0" err="1"/>
              <a:t>Gharebaghi</a:t>
            </a:r>
            <a:r>
              <a:rPr lang="en-US" sz="1000" b="1" dirty="0"/>
              <a:t> R </a:t>
            </a:r>
            <a:r>
              <a:rPr lang="en-US" sz="1000" dirty="0"/>
              <a:t>, COVID-19 impact on research and publication ethics. </a:t>
            </a:r>
            <a:r>
              <a:rPr lang="en-US" sz="1000" b="1" dirty="0"/>
              <a:t>Med Hypothesis </a:t>
            </a:r>
            <a:r>
              <a:rPr lang="en-US" sz="1000" b="1" dirty="0" err="1"/>
              <a:t>Discov</a:t>
            </a:r>
            <a:r>
              <a:rPr lang="en-US" sz="1000" b="1" dirty="0"/>
              <a:t> </a:t>
            </a:r>
            <a:r>
              <a:rPr lang="en-US" sz="1000" b="1" dirty="0" err="1"/>
              <a:t>Innov</a:t>
            </a:r>
            <a:r>
              <a:rPr lang="en-US" sz="1000" b="1" dirty="0"/>
              <a:t> </a:t>
            </a:r>
            <a:r>
              <a:rPr lang="en-US" sz="1000" b="1" dirty="0" err="1"/>
              <a:t>Ophthalmol</a:t>
            </a:r>
            <a:r>
              <a:rPr lang="en-US" sz="1000" b="1" dirty="0"/>
              <a:t>. </a:t>
            </a:r>
            <a:r>
              <a:rPr lang="en-US" sz="1000" dirty="0"/>
              <a:t>2021 Spring; 10(1): 1-4. https://doi.org/10.51329/mehdiophthal1414</a:t>
            </a:r>
          </a:p>
        </p:txBody>
      </p:sp>
      <p:pic>
        <p:nvPicPr>
          <p:cNvPr id="3" name="Picture 2"/>
          <p:cNvPicPr>
            <a:picLocks noChangeAspect="1"/>
          </p:cNvPicPr>
          <p:nvPr/>
        </p:nvPicPr>
        <p:blipFill>
          <a:blip r:embed="rId2"/>
          <a:stretch>
            <a:fillRect/>
          </a:stretch>
        </p:blipFill>
        <p:spPr>
          <a:xfrm>
            <a:off x="5867400" y="742950"/>
            <a:ext cx="2205038" cy="2759765"/>
          </a:xfrm>
          <a:prstGeom prst="rect">
            <a:avLst/>
          </a:prstGeom>
        </p:spPr>
      </p:pic>
    </p:spTree>
    <p:extLst>
      <p:ext uri="{BB962C8B-B14F-4D97-AF65-F5344CB8AC3E}">
        <p14:creationId xmlns:p14="http://schemas.microsoft.com/office/powerpoint/2010/main" val="1322338967"/>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ite box with white ribb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 y="0"/>
            <a:ext cx="9140371" cy="455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6600" y="2876550"/>
            <a:ext cx="4648200" cy="523220"/>
          </a:xfrm>
          <a:prstGeom prst="rect">
            <a:avLst/>
          </a:prstGeom>
          <a:noFill/>
        </p:spPr>
        <p:txBody>
          <a:bodyPr wrap="square" rtlCol="0">
            <a:spAutoFit/>
          </a:bodyPr>
          <a:lstStyle/>
          <a:p>
            <a:r>
              <a:rPr lang="en-US" sz="1400" dirty="0" smtClean="0"/>
              <a:t>Email: </a:t>
            </a:r>
          </a:p>
          <a:p>
            <a:r>
              <a:rPr lang="en-US" sz="1400" dirty="0" smtClean="0"/>
              <a:t>drgharebaghi@yahoo.com</a:t>
            </a:r>
            <a:endParaRPr lang="en-US" sz="1400" dirty="0"/>
          </a:p>
        </p:txBody>
      </p:sp>
    </p:spTree>
    <p:extLst>
      <p:ext uri="{BB962C8B-B14F-4D97-AF65-F5344CB8AC3E}">
        <p14:creationId xmlns:p14="http://schemas.microsoft.com/office/powerpoint/2010/main" val="1078083324"/>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04800" y="2605342"/>
            <a:ext cx="6553200" cy="685800"/>
          </a:xfrm>
          <a:prstGeom prst="rect">
            <a:avLst/>
          </a:prstGeom>
        </p:spPr>
        <p:txBody>
          <a:bodyPr vert="horz" lIns="91440" tIns="45720" rIns="91440" bIns="45720" rtlCol="0">
            <a:normAutofit fontScale="92500" lnSpcReduction="20000"/>
          </a:bodyPr>
          <a:lstStyle/>
          <a:p>
            <a:pPr marL="342900" lvl="0" indent="-342900"/>
            <a:endParaRPr lang="en-US" sz="2400" b="1" dirty="0" smtClean="0">
              <a:solidFill>
                <a:srgbClr val="2BAAD3"/>
              </a:solidFill>
              <a:latin typeface="Cambria" pitchFamily="18" charset="0"/>
            </a:endParaRPr>
          </a:p>
          <a:p>
            <a:pPr marL="342900" lvl="0" indent="-342900"/>
            <a:r>
              <a:rPr lang="en-US" sz="2400" b="1" dirty="0" smtClean="0">
                <a:solidFill>
                  <a:srgbClr val="2BAAD3"/>
                </a:solidFill>
                <a:latin typeface="Cambria" pitchFamily="18" charset="0"/>
              </a:rPr>
              <a:t>Conflict </a:t>
            </a:r>
            <a:r>
              <a:rPr lang="en-US" sz="2400" b="1" dirty="0">
                <a:solidFill>
                  <a:srgbClr val="2BAAD3"/>
                </a:solidFill>
                <a:latin typeface="Cambria" pitchFamily="18" charset="0"/>
              </a:rPr>
              <a:t>of</a:t>
            </a:r>
            <a:r>
              <a:rPr lang="en-US" sz="2400" b="1" dirty="0" smtClean="0">
                <a:solidFill>
                  <a:srgbClr val="2BAAD3"/>
                </a:solidFill>
                <a:latin typeface="Cambria" pitchFamily="18" charset="0"/>
              </a:rPr>
              <a:t> Interest</a:t>
            </a:r>
            <a:endParaRPr lang="en-US" sz="2400" b="1" dirty="0" smtClean="0">
              <a:latin typeface="Cambria" pitchFamily="18" charset="0"/>
            </a:endParaRPr>
          </a:p>
        </p:txBody>
      </p:sp>
      <p:sp>
        <p:nvSpPr>
          <p:cNvPr id="6" name="Subtitle 2"/>
          <p:cNvSpPr txBox="1">
            <a:spLocks/>
          </p:cNvSpPr>
          <p:nvPr/>
        </p:nvSpPr>
        <p:spPr>
          <a:xfrm>
            <a:off x="337956" y="2948242"/>
            <a:ext cx="8610600" cy="3028950"/>
          </a:xfrm>
          <a:prstGeom prst="rect">
            <a:avLst/>
          </a:prstGeom>
        </p:spPr>
        <p:txBody>
          <a:bodyPr vert="horz" lIns="91440" tIns="45720" rIns="91440" bIns="45720" rtlCol="0">
            <a:normAutofit/>
          </a:bodyPr>
          <a:lstStyle/>
          <a:p>
            <a:pPr marL="342900" lvl="0" indent="-342900">
              <a:buFont typeface="Wingdings" panose="05000000000000000000" pitchFamily="2" charset="2"/>
              <a:buChar char="v"/>
            </a:pPr>
            <a:endParaRPr lang="en-US" sz="1200" dirty="0">
              <a:latin typeface="Cambria" pitchFamily="18" charset="0"/>
            </a:endParaRPr>
          </a:p>
          <a:p>
            <a:pPr lvl="0"/>
            <a:endParaRPr lang="en-US" sz="1700" dirty="0" smtClean="0">
              <a:latin typeface="Cambria" pitchFamily="18" charset="0"/>
            </a:endParaRPr>
          </a:p>
          <a:p>
            <a:pPr lvl="0" algn="ctr"/>
            <a:r>
              <a:rPr lang="en-US" dirty="0" smtClean="0">
                <a:solidFill>
                  <a:srgbClr val="FF0000"/>
                </a:solidFill>
                <a:latin typeface="Cambria" pitchFamily="18" charset="0"/>
                <a:hlinkClick r:id="rId2"/>
              </a:rPr>
              <a:t>http</a:t>
            </a:r>
            <a:r>
              <a:rPr lang="en-US" dirty="0">
                <a:solidFill>
                  <a:srgbClr val="FF0000"/>
                </a:solidFill>
                <a:latin typeface="Cambria" pitchFamily="18" charset="0"/>
                <a:hlinkClick r:id="rId2"/>
              </a:rPr>
              <a:t>://rezagharebaghi.top</a:t>
            </a:r>
            <a:r>
              <a:rPr lang="en-US" dirty="0" smtClean="0">
                <a:solidFill>
                  <a:srgbClr val="FF0000"/>
                </a:solidFill>
                <a:latin typeface="Cambria" pitchFamily="18" charset="0"/>
                <a:hlinkClick r:id="rId2"/>
              </a:rPr>
              <a:t>/</a:t>
            </a:r>
            <a:endParaRPr lang="en-US" dirty="0" smtClean="0">
              <a:solidFill>
                <a:srgbClr val="FF0000"/>
              </a:solidFill>
              <a:latin typeface="Cambria" pitchFamily="18" charset="0"/>
            </a:endParaRPr>
          </a:p>
          <a:p>
            <a:pPr lvl="0" algn="ctr"/>
            <a:endParaRPr lang="en-US" sz="800" b="1" dirty="0" smtClean="0">
              <a:latin typeface="Cambria" pitchFamily="18" charset="0"/>
            </a:endParaRPr>
          </a:p>
          <a:p>
            <a:pPr lvl="0" algn="ctr"/>
            <a:endParaRPr lang="en-US" sz="800" b="1" dirty="0">
              <a:latin typeface="Cambria" pitchFamily="18" charset="0"/>
            </a:endParaRPr>
          </a:p>
          <a:p>
            <a:pPr lvl="0" algn="ctr"/>
            <a:endParaRPr lang="en-US" sz="800" b="1" dirty="0" smtClean="0">
              <a:latin typeface="Cambria" pitchFamily="18" charset="0"/>
            </a:endParaRPr>
          </a:p>
          <a:p>
            <a:pPr lvl="0" algn="ctr"/>
            <a:endParaRPr lang="en-US" sz="800" b="1" dirty="0">
              <a:latin typeface="Cambria" pitchFamily="18" charset="0"/>
            </a:endParaRPr>
          </a:p>
          <a:p>
            <a:pPr lvl="0" algn="ctr"/>
            <a:endParaRPr lang="en-US" sz="800" b="1" dirty="0" smtClean="0">
              <a:latin typeface="Cambria" pitchFamily="18" charset="0"/>
            </a:endParaRPr>
          </a:p>
          <a:p>
            <a:pPr lvl="0" algn="ctr"/>
            <a:endParaRPr lang="en-US" sz="800" b="1" dirty="0">
              <a:latin typeface="Cambria" pitchFamily="18" charset="0"/>
            </a:endParaRPr>
          </a:p>
          <a:p>
            <a:pPr lvl="0" algn="ctr"/>
            <a:endParaRPr lang="en-US" sz="800" b="1" dirty="0" smtClean="0">
              <a:latin typeface="Cambria" pitchFamily="18" charset="0"/>
            </a:endParaRPr>
          </a:p>
          <a:p>
            <a:pPr lvl="0" algn="ctr"/>
            <a:endParaRPr lang="en-US" sz="800" b="1" dirty="0">
              <a:latin typeface="Cambria" pitchFamily="18" charset="0"/>
            </a:endParaRPr>
          </a:p>
          <a:p>
            <a:pPr lvl="0" algn="ctr"/>
            <a:endParaRPr lang="en-US" sz="800" b="1" dirty="0" smtClean="0">
              <a:latin typeface="Cambria" pitchFamily="18" charset="0"/>
            </a:endParaRPr>
          </a:p>
          <a:p>
            <a:pPr lvl="0" algn="ctr"/>
            <a:endParaRPr lang="en-US" sz="800" b="1" dirty="0">
              <a:latin typeface="Cambria" pitchFamily="18" charset="0"/>
            </a:endParaRPr>
          </a:p>
          <a:p>
            <a:pPr lvl="0" algn="ctr"/>
            <a:endParaRPr lang="en-US" sz="800" b="1" dirty="0" smtClean="0">
              <a:latin typeface="Cambria" pitchFamily="18" charset="0"/>
            </a:endParaRPr>
          </a:p>
          <a:p>
            <a:pPr lvl="0" algn="ctr"/>
            <a:endParaRPr lang="en-US" sz="800" b="1" dirty="0">
              <a:latin typeface="Cambria" pitchFamily="18" charset="0"/>
            </a:endParaRPr>
          </a:p>
          <a:p>
            <a:pPr lvl="0" algn="ctr"/>
            <a:endParaRPr lang="en-US" sz="800" b="1" dirty="0" smtClean="0">
              <a:latin typeface="Cambria" pitchFamily="18" charset="0"/>
            </a:endParaRPr>
          </a:p>
          <a:p>
            <a:pPr lvl="0" algn="ctr"/>
            <a:endParaRPr lang="en-US" sz="800" b="1" dirty="0">
              <a:latin typeface="Cambria" pitchFamily="18" charset="0"/>
            </a:endParaRPr>
          </a:p>
          <a:p>
            <a:pPr lvl="0" algn="ctr"/>
            <a:endParaRPr lang="en-US" sz="800" b="1" dirty="0" smtClean="0">
              <a:latin typeface="Cambria" pitchFamily="18" charset="0"/>
            </a:endParaRPr>
          </a:p>
          <a:p>
            <a:pPr lvl="0"/>
            <a:r>
              <a:rPr lang="en-US" sz="800" b="1" dirty="0" smtClean="0">
                <a:latin typeface="Cambria" pitchFamily="18" charset="0"/>
              </a:rPr>
              <a:t>Figures </a:t>
            </a:r>
            <a:r>
              <a:rPr lang="en-US" sz="800" b="1" dirty="0">
                <a:latin typeface="Cambria" pitchFamily="18" charset="0"/>
              </a:rPr>
              <a:t>from: https://unsplash.com/</a:t>
            </a:r>
            <a:endParaRPr lang="en-US" sz="800" b="1" dirty="0" smtClean="0">
              <a:latin typeface="Cambria" pitchFamily="18" charset="0"/>
            </a:endParaRPr>
          </a:p>
        </p:txBody>
      </p:sp>
      <p:pic>
        <p:nvPicPr>
          <p:cNvPr id="1026" name="Picture 2" descr="Basmala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30903"/>
            <a:ext cx="1156724" cy="11239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044669" y="1276350"/>
            <a:ext cx="3486150" cy="1219200"/>
          </a:xfrm>
          <a:prstGeom prst="rect">
            <a:avLst/>
          </a:prstGeom>
        </p:spPr>
      </p:pic>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3400" y="514350"/>
            <a:ext cx="6248400" cy="685800"/>
          </a:xfrm>
          <a:prstGeom prst="rect">
            <a:avLst/>
          </a:prstGeom>
        </p:spPr>
        <p:txBody>
          <a:bodyPr vert="horz" lIns="91440" tIns="45720" rIns="91440" bIns="45720" rtlCol="0">
            <a:normAutofit/>
          </a:bodyPr>
          <a:lstStyle/>
          <a:p>
            <a:pPr marL="342900" lvl="0" indent="-342900"/>
            <a:r>
              <a:rPr lang="en-US" sz="2400" b="1" dirty="0" smtClean="0">
                <a:solidFill>
                  <a:srgbClr val="2BAAD3"/>
                </a:solidFill>
                <a:latin typeface="Cambria" pitchFamily="18" charset="0"/>
              </a:rPr>
              <a:t>Introduction</a:t>
            </a:r>
            <a:endParaRPr lang="en-US" sz="2800" b="1" dirty="0" smtClean="0">
              <a:latin typeface="Cambria" pitchFamily="18" charset="0"/>
            </a:endParaRPr>
          </a:p>
        </p:txBody>
      </p:sp>
      <p:sp>
        <p:nvSpPr>
          <p:cNvPr id="6" name="Subtitle 2"/>
          <p:cNvSpPr txBox="1">
            <a:spLocks/>
          </p:cNvSpPr>
          <p:nvPr/>
        </p:nvSpPr>
        <p:spPr>
          <a:xfrm>
            <a:off x="266700" y="1314450"/>
            <a:ext cx="5067300" cy="3028950"/>
          </a:xfrm>
          <a:prstGeom prst="rect">
            <a:avLst/>
          </a:prstGeom>
        </p:spPr>
        <p:txBody>
          <a:bodyPr vert="horz" lIns="91440" tIns="45720" rIns="91440" bIns="45720" rtlCol="0">
            <a:normAutofit/>
          </a:bodyPr>
          <a:lstStyle/>
          <a:p>
            <a:pPr marL="285750" indent="-285750">
              <a:buFont typeface="Wingdings" panose="05000000000000000000" pitchFamily="2" charset="2"/>
              <a:buChar char="v"/>
            </a:pPr>
            <a:r>
              <a:rPr lang="en-US" dirty="0"/>
              <a:t>The COVID-19 pandemic has caused immense hardship and human tragedy over the past </a:t>
            </a:r>
            <a:r>
              <a:rPr lang="en-US" dirty="0" smtClean="0"/>
              <a:t>years, affecting all </a:t>
            </a:r>
            <a:r>
              <a:rPr lang="en-US" dirty="0"/>
              <a:t>aspects of life. </a:t>
            </a:r>
            <a:endParaRPr lang="en-US" dirty="0" smtClean="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r>
              <a:rPr lang="en-US" dirty="0" smtClean="0"/>
              <a:t>The </a:t>
            </a:r>
            <a:r>
              <a:rPr lang="en-US" dirty="0"/>
              <a:t>human community that boasted of modern diagnostic and treatment technologies </a:t>
            </a:r>
            <a:r>
              <a:rPr lang="en-US" dirty="0" smtClean="0"/>
              <a:t>continues </a:t>
            </a:r>
            <a:r>
              <a:rPr lang="en-US" dirty="0"/>
              <a:t>to </a:t>
            </a:r>
            <a:r>
              <a:rPr lang="en-US" dirty="0" smtClean="0"/>
              <a:t>remain in </a:t>
            </a:r>
            <a:r>
              <a:rPr lang="en-US" dirty="0"/>
              <a:t>a state of shock. </a:t>
            </a:r>
          </a:p>
          <a:p>
            <a:r>
              <a:rPr lang="en-US" sz="2400" dirty="0"/>
              <a:t/>
            </a:r>
            <a:br>
              <a:rPr lang="en-US" sz="2400" dirty="0"/>
            </a:br>
            <a:endParaRPr lang="en-US" sz="2500" b="1" dirty="0" smtClean="0">
              <a:latin typeface="Cambria" pitchFamily="18" charset="0"/>
            </a:endParaRPr>
          </a:p>
        </p:txBody>
      </p:sp>
      <p:sp>
        <p:nvSpPr>
          <p:cNvPr id="7" name="Rectangle 6"/>
          <p:cNvSpPr/>
          <p:nvPr/>
        </p:nvSpPr>
        <p:spPr>
          <a:xfrm>
            <a:off x="609600" y="3867150"/>
            <a:ext cx="8763000" cy="400110"/>
          </a:xfrm>
          <a:prstGeom prst="rect">
            <a:avLst/>
          </a:prstGeom>
        </p:spPr>
        <p:txBody>
          <a:bodyPr wrap="square">
            <a:spAutoFit/>
          </a:bodyPr>
          <a:lstStyle/>
          <a:p>
            <a:r>
              <a:rPr lang="en-US" sz="1000" b="1" dirty="0"/>
              <a:t>Source: </a:t>
            </a:r>
            <a:r>
              <a:rPr lang="en-US" sz="1000" dirty="0" err="1"/>
              <a:t>Heidary</a:t>
            </a:r>
            <a:r>
              <a:rPr lang="en-US" sz="1000" dirty="0"/>
              <a:t> F, </a:t>
            </a:r>
            <a:r>
              <a:rPr lang="en-US" sz="1000" b="1" dirty="0" err="1"/>
              <a:t>Gharebaghi</a:t>
            </a:r>
            <a:r>
              <a:rPr lang="en-US" sz="1000" b="1" dirty="0"/>
              <a:t> R </a:t>
            </a:r>
            <a:r>
              <a:rPr lang="en-US" sz="1000" dirty="0"/>
              <a:t>, COVID-19 impact on research and publication ethics. </a:t>
            </a:r>
            <a:r>
              <a:rPr lang="en-US" sz="1000" b="1" dirty="0"/>
              <a:t>Med Hypothesis </a:t>
            </a:r>
            <a:r>
              <a:rPr lang="en-US" sz="1000" b="1" dirty="0" err="1"/>
              <a:t>Discov</a:t>
            </a:r>
            <a:r>
              <a:rPr lang="en-US" sz="1000" b="1" dirty="0"/>
              <a:t> </a:t>
            </a:r>
            <a:r>
              <a:rPr lang="en-US" sz="1000" b="1" dirty="0" err="1"/>
              <a:t>Innov</a:t>
            </a:r>
            <a:r>
              <a:rPr lang="en-US" sz="1000" b="1" dirty="0"/>
              <a:t> </a:t>
            </a:r>
            <a:r>
              <a:rPr lang="en-US" sz="1000" b="1" dirty="0" err="1"/>
              <a:t>Ophthalmol</a:t>
            </a:r>
            <a:r>
              <a:rPr lang="en-US" sz="1000" b="1" dirty="0"/>
              <a:t>. </a:t>
            </a:r>
            <a:r>
              <a:rPr lang="en-US" sz="1000" dirty="0"/>
              <a:t>2021 Spring; 10(1): 1-4. https://doi.org/10.51329/mehdiophthal1414</a:t>
            </a:r>
          </a:p>
        </p:txBody>
      </p:sp>
      <p:pic>
        <p:nvPicPr>
          <p:cNvPr id="1026" name="Picture 2" descr="person in white jacket wearing blue gogg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280886"/>
            <a:ext cx="3276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28080"/>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66700" y="1314450"/>
            <a:ext cx="5067300" cy="3028950"/>
          </a:xfrm>
          <a:prstGeom prst="rect">
            <a:avLst/>
          </a:prstGeom>
        </p:spPr>
        <p:txBody>
          <a:bodyPr vert="horz" lIns="91440" tIns="45720" rIns="91440" bIns="45720" rtlCol="0">
            <a:normAutofit lnSpcReduction="10000"/>
          </a:bodyPr>
          <a:lstStyle/>
          <a:p>
            <a:pPr marL="285750" indent="-285750">
              <a:buFont typeface="Wingdings" panose="05000000000000000000" pitchFamily="2" charset="2"/>
              <a:buChar char="v"/>
            </a:pPr>
            <a:r>
              <a:rPr lang="en-US" dirty="0"/>
              <a:t>The  pandemic  has  once  again  proved  that  science  still  has  a  long  way  to  go.  Given  the  challenges  that  COVID-19 has brought </a:t>
            </a:r>
            <a:r>
              <a:rPr lang="en-US" dirty="0" smtClean="0"/>
              <a:t>with, </a:t>
            </a:r>
            <a:r>
              <a:rPr lang="en-US" dirty="0"/>
              <a:t>it is imperative for different disciplines of the research community to study </a:t>
            </a:r>
            <a:r>
              <a:rPr lang="en-US" dirty="0" smtClean="0"/>
              <a:t>this.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Social and Academic Responsibility Given COVID-19 </a:t>
            </a:r>
            <a:r>
              <a:rPr lang="en-US" dirty="0" smtClean="0"/>
              <a:t>Pandemic!</a:t>
            </a:r>
          </a:p>
          <a:p>
            <a:pPr marL="285750" indent="-285750">
              <a:buFont typeface="Wingdings" panose="05000000000000000000" pitchFamily="2" charset="2"/>
              <a:buChar char="v"/>
            </a:pPr>
            <a:endParaRPr lang="en-US" dirty="0" smtClean="0"/>
          </a:p>
          <a:p>
            <a:r>
              <a:rPr lang="en-US" sz="2400" dirty="0"/>
              <a:t/>
            </a:r>
            <a:br>
              <a:rPr lang="en-US" sz="2400" dirty="0"/>
            </a:br>
            <a:endParaRPr lang="en-US" sz="2500" b="1" dirty="0" smtClean="0">
              <a:latin typeface="Cambria" pitchFamily="18" charset="0"/>
            </a:endParaRPr>
          </a:p>
        </p:txBody>
      </p:sp>
      <p:sp>
        <p:nvSpPr>
          <p:cNvPr id="7" name="Rectangle 6"/>
          <p:cNvSpPr/>
          <p:nvPr/>
        </p:nvSpPr>
        <p:spPr>
          <a:xfrm>
            <a:off x="609600" y="3867150"/>
            <a:ext cx="8763000" cy="246221"/>
          </a:xfrm>
          <a:prstGeom prst="rect">
            <a:avLst/>
          </a:prstGeom>
        </p:spPr>
        <p:txBody>
          <a:bodyPr wrap="square">
            <a:spAutoFit/>
          </a:bodyPr>
          <a:lstStyle/>
          <a:p>
            <a:r>
              <a:rPr lang="en-US" sz="1000" b="1" dirty="0"/>
              <a:t>Source: GHAREBAGHI R</a:t>
            </a:r>
            <a:r>
              <a:rPr lang="en-US" sz="1000" dirty="0"/>
              <a:t>, HEIDARY F. Social and Academic Responsibility Given COVID-19 Pandemic. </a:t>
            </a:r>
            <a:r>
              <a:rPr lang="en-US" sz="1000" dirty="0" smtClean="0"/>
              <a:t>IJPH. 2020;49 (</a:t>
            </a:r>
            <a:r>
              <a:rPr lang="en-US" sz="1000" dirty="0"/>
              <a:t>Supple 1):134-135.</a:t>
            </a:r>
          </a:p>
        </p:txBody>
      </p:sp>
      <p:pic>
        <p:nvPicPr>
          <p:cNvPr id="8194" name="Picture 2" descr="man in brown coat wearing white face mas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315177"/>
            <a:ext cx="2971800" cy="197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5343"/>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3400" y="514350"/>
            <a:ext cx="6248400" cy="685800"/>
          </a:xfrm>
          <a:prstGeom prst="rect">
            <a:avLst/>
          </a:prstGeom>
        </p:spPr>
        <p:txBody>
          <a:bodyPr vert="horz" lIns="91440" tIns="45720" rIns="91440" bIns="45720" rtlCol="0">
            <a:normAutofit/>
          </a:bodyPr>
          <a:lstStyle/>
          <a:p>
            <a:pPr marL="342900" lvl="0" indent="-342900"/>
            <a:r>
              <a:rPr lang="en-US" sz="2400" b="1" dirty="0">
                <a:solidFill>
                  <a:srgbClr val="2BAAD3"/>
                </a:solidFill>
                <a:latin typeface="Cambria" pitchFamily="18" charset="0"/>
              </a:rPr>
              <a:t>Acceleration or Precision</a:t>
            </a:r>
            <a:endParaRPr lang="en-US" sz="2800" b="1" dirty="0" smtClean="0">
              <a:latin typeface="Cambria" pitchFamily="18" charset="0"/>
            </a:endParaRPr>
          </a:p>
        </p:txBody>
      </p:sp>
      <p:sp>
        <p:nvSpPr>
          <p:cNvPr id="6" name="Subtitle 2"/>
          <p:cNvSpPr txBox="1">
            <a:spLocks/>
          </p:cNvSpPr>
          <p:nvPr/>
        </p:nvSpPr>
        <p:spPr>
          <a:xfrm>
            <a:off x="304800" y="1226471"/>
            <a:ext cx="5067300" cy="2247900"/>
          </a:xfrm>
          <a:prstGeom prst="rect">
            <a:avLst/>
          </a:prstGeom>
        </p:spPr>
        <p:txBody>
          <a:bodyPr vert="horz" lIns="91440" tIns="45720" rIns="91440" bIns="45720" rtlCol="0">
            <a:noAutofit/>
          </a:bodyPr>
          <a:lstStyle/>
          <a:p>
            <a:pPr marL="285750" indent="-285750">
              <a:buFont typeface="Wingdings" panose="05000000000000000000" pitchFamily="2" charset="2"/>
              <a:buChar char="v"/>
            </a:pPr>
            <a:r>
              <a:rPr lang="en-US" sz="1400" dirty="0"/>
              <a:t>The  lockdown  imposed  following  its  outbreak  made  an  increase  in  the  number  of  papers  submitted  by  researchers.  </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1400" dirty="0"/>
              <a:t>Several  journals  have shown haste both in peer review and acceptance of COVID-19-related </a:t>
            </a:r>
            <a:r>
              <a:rPr lang="en-US" sz="1400" dirty="0" smtClean="0"/>
              <a:t>papers.</a:t>
            </a:r>
            <a:endParaRPr lang="en-US" sz="1400" dirty="0"/>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1400" dirty="0" smtClean="0"/>
              <a:t>Submissions </a:t>
            </a:r>
            <a:r>
              <a:rPr lang="en-US" sz="1400" dirty="0"/>
              <a:t>to journals showed an irregular and exponential growth.</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1400" dirty="0" smtClean="0"/>
              <a:t>The irregularities happed! In </a:t>
            </a:r>
            <a:r>
              <a:rPr lang="en-US" sz="1400" dirty="0"/>
              <a:t>the first wave of the pandemic, compared to other time periods, there were fewer research articles by female authors compared to their male colleagues, which could be attributed to the additional responsibilities that women shoulder at </a:t>
            </a:r>
            <a:r>
              <a:rPr lang="en-US" sz="1400" dirty="0" smtClean="0"/>
              <a:t>home</a:t>
            </a:r>
            <a:endParaRPr lang="en-US" sz="1600" b="1" dirty="0" smtClean="0">
              <a:latin typeface="Cambria" pitchFamily="18" charset="0"/>
            </a:endParaRPr>
          </a:p>
        </p:txBody>
      </p:sp>
      <p:pic>
        <p:nvPicPr>
          <p:cNvPr id="2" name="Picture 1"/>
          <p:cNvPicPr>
            <a:picLocks noChangeAspect="1"/>
          </p:cNvPicPr>
          <p:nvPr/>
        </p:nvPicPr>
        <p:blipFill>
          <a:blip r:embed="rId2"/>
          <a:stretch>
            <a:fillRect/>
          </a:stretch>
        </p:blipFill>
        <p:spPr>
          <a:xfrm>
            <a:off x="5486400" y="1237668"/>
            <a:ext cx="3107936" cy="2324100"/>
          </a:xfrm>
          <a:prstGeom prst="rect">
            <a:avLst/>
          </a:prstGeom>
        </p:spPr>
      </p:pic>
    </p:spTree>
    <p:extLst>
      <p:ext uri="{BB962C8B-B14F-4D97-AF65-F5344CB8AC3E}">
        <p14:creationId xmlns:p14="http://schemas.microsoft.com/office/powerpoint/2010/main" val="160719874"/>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3400" y="819150"/>
            <a:ext cx="6248400" cy="685800"/>
          </a:xfrm>
          <a:prstGeom prst="rect">
            <a:avLst/>
          </a:prstGeom>
        </p:spPr>
        <p:txBody>
          <a:bodyPr vert="horz" lIns="91440" tIns="45720" rIns="91440" bIns="45720" rtlCol="0">
            <a:normAutofit/>
          </a:bodyPr>
          <a:lstStyle/>
          <a:p>
            <a:pPr marL="342900" lvl="0" indent="-342900"/>
            <a:r>
              <a:rPr lang="en-US" sz="2400" b="1" dirty="0">
                <a:solidFill>
                  <a:srgbClr val="2BAAD3"/>
                </a:solidFill>
                <a:latin typeface="Cambria" pitchFamily="18" charset="0"/>
              </a:rPr>
              <a:t>Professor </a:t>
            </a:r>
            <a:r>
              <a:rPr lang="en-US" sz="2400" b="1" dirty="0" err="1">
                <a:solidFill>
                  <a:srgbClr val="2BAAD3"/>
                </a:solidFill>
                <a:latin typeface="Cambria" pitchFamily="18" charset="0"/>
              </a:rPr>
              <a:t>Flaminio</a:t>
            </a:r>
            <a:r>
              <a:rPr lang="en-US" sz="2400" b="1" dirty="0">
                <a:solidFill>
                  <a:srgbClr val="2BAAD3"/>
                </a:solidFill>
                <a:latin typeface="Cambria" pitchFamily="18" charset="0"/>
              </a:rPr>
              <a:t> </a:t>
            </a:r>
            <a:r>
              <a:rPr lang="en-US" sz="2400" b="1" dirty="0" err="1">
                <a:solidFill>
                  <a:srgbClr val="2BAAD3"/>
                </a:solidFill>
                <a:latin typeface="Cambria" pitchFamily="18" charset="0"/>
              </a:rPr>
              <a:t>Squazzoni</a:t>
            </a:r>
            <a:endParaRPr lang="en-US" sz="2400" b="1" dirty="0">
              <a:solidFill>
                <a:srgbClr val="2BAAD3"/>
              </a:solidFill>
              <a:latin typeface="Cambria" pitchFamily="18" charset="0"/>
            </a:endParaRPr>
          </a:p>
        </p:txBody>
      </p:sp>
      <p:sp>
        <p:nvSpPr>
          <p:cNvPr id="3" name="Rectangle 2"/>
          <p:cNvSpPr/>
          <p:nvPr/>
        </p:nvSpPr>
        <p:spPr>
          <a:xfrm>
            <a:off x="569686" y="1352550"/>
            <a:ext cx="4191000" cy="1754326"/>
          </a:xfrm>
          <a:prstGeom prst="rect">
            <a:avLst/>
          </a:prstGeom>
        </p:spPr>
        <p:txBody>
          <a:bodyPr wrap="square">
            <a:spAutoFit/>
          </a:bodyPr>
          <a:lstStyle/>
          <a:p>
            <a:r>
              <a:rPr lang="en-US" dirty="0"/>
              <a:t>“The  pandemic  has  given  incredible  opportunities  for  researchers  but  it  has  also  been  a  shock  to  the  academic  system,  with  an  explosion  of  publications  and  citations  for  COVID-19  papers</a:t>
            </a:r>
            <a:r>
              <a:rPr lang="en-US" dirty="0" smtClean="0"/>
              <a:t>.”</a:t>
            </a:r>
            <a:endParaRPr lang="en-US" dirty="0"/>
          </a:p>
        </p:txBody>
      </p:sp>
      <p:pic>
        <p:nvPicPr>
          <p:cNvPr id="4" name="Picture 3"/>
          <p:cNvPicPr>
            <a:picLocks noChangeAspect="1"/>
          </p:cNvPicPr>
          <p:nvPr/>
        </p:nvPicPr>
        <p:blipFill>
          <a:blip r:embed="rId2"/>
          <a:stretch>
            <a:fillRect/>
          </a:stretch>
        </p:blipFill>
        <p:spPr>
          <a:xfrm>
            <a:off x="4876800" y="1504950"/>
            <a:ext cx="3733800" cy="2753355"/>
          </a:xfrm>
          <a:prstGeom prst="rect">
            <a:avLst/>
          </a:prstGeom>
        </p:spPr>
      </p:pic>
    </p:spTree>
    <p:extLst>
      <p:ext uri="{BB962C8B-B14F-4D97-AF65-F5344CB8AC3E}">
        <p14:creationId xmlns:p14="http://schemas.microsoft.com/office/powerpoint/2010/main" val="4048204512"/>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3400" y="514350"/>
            <a:ext cx="6248400" cy="685800"/>
          </a:xfrm>
          <a:prstGeom prst="rect">
            <a:avLst/>
          </a:prstGeom>
        </p:spPr>
        <p:txBody>
          <a:bodyPr vert="horz" lIns="91440" tIns="45720" rIns="91440" bIns="45720" rtlCol="0">
            <a:normAutofit/>
          </a:bodyPr>
          <a:lstStyle/>
          <a:p>
            <a:pPr marL="342900" lvl="0" indent="-342900"/>
            <a:r>
              <a:rPr lang="en-US" sz="2400" b="1" dirty="0" smtClean="0">
                <a:solidFill>
                  <a:srgbClr val="2BAAD3"/>
                </a:solidFill>
                <a:latin typeface="Cambria" pitchFamily="18" charset="0"/>
              </a:rPr>
              <a:t>Retractions</a:t>
            </a:r>
            <a:endParaRPr lang="en-US" sz="2800" b="1" dirty="0" smtClean="0">
              <a:latin typeface="Cambria" pitchFamily="18" charset="0"/>
            </a:endParaRPr>
          </a:p>
        </p:txBody>
      </p:sp>
      <p:sp>
        <p:nvSpPr>
          <p:cNvPr id="6" name="Subtitle 2"/>
          <p:cNvSpPr txBox="1">
            <a:spLocks/>
          </p:cNvSpPr>
          <p:nvPr/>
        </p:nvSpPr>
        <p:spPr>
          <a:xfrm>
            <a:off x="266700" y="1314450"/>
            <a:ext cx="5067300" cy="3028950"/>
          </a:xfrm>
          <a:prstGeom prst="rect">
            <a:avLst/>
          </a:prstGeom>
        </p:spPr>
        <p:txBody>
          <a:bodyPr vert="horz" lIns="91440" tIns="45720" rIns="91440" bIns="45720" rtlCol="0">
            <a:normAutofit/>
          </a:bodyPr>
          <a:lstStyle/>
          <a:p>
            <a:pPr marL="285750" indent="-285750">
              <a:buFont typeface="Wingdings" panose="05000000000000000000" pitchFamily="2" charset="2"/>
              <a:buChar char="v"/>
            </a:pPr>
            <a:r>
              <a:rPr lang="en-US" dirty="0"/>
              <a:t>The large number of submissions on the one hand and journals’ </a:t>
            </a:r>
            <a:r>
              <a:rPr lang="en-US" dirty="0" smtClean="0"/>
              <a:t>preference </a:t>
            </a:r>
            <a:r>
              <a:rPr lang="en-US" dirty="0"/>
              <a:t>to publish more papers on COVID-19 on the other, made the ethical process of peer reviewing challenging, with many papers being retracted in a short </a:t>
            </a:r>
            <a:r>
              <a:rPr lang="en-US" dirty="0" smtClean="0"/>
              <a:t>timeframe.</a:t>
            </a:r>
          </a:p>
          <a:p>
            <a:r>
              <a:rPr lang="en-US" sz="2400" dirty="0"/>
              <a:t/>
            </a:r>
            <a:br>
              <a:rPr lang="en-US" sz="2400" dirty="0"/>
            </a:br>
            <a:endParaRPr lang="en-US" sz="2500" b="1" dirty="0" smtClean="0">
              <a:latin typeface="Cambria" pitchFamily="18" charset="0"/>
            </a:endParaRPr>
          </a:p>
        </p:txBody>
      </p:sp>
      <p:pic>
        <p:nvPicPr>
          <p:cNvPr id="2" name="Picture 1"/>
          <p:cNvPicPr>
            <a:picLocks noChangeAspect="1"/>
          </p:cNvPicPr>
          <p:nvPr/>
        </p:nvPicPr>
        <p:blipFill>
          <a:blip r:embed="rId2"/>
          <a:stretch>
            <a:fillRect/>
          </a:stretch>
        </p:blipFill>
        <p:spPr>
          <a:xfrm>
            <a:off x="5181600" y="1428750"/>
            <a:ext cx="3461251" cy="1840558"/>
          </a:xfrm>
          <a:prstGeom prst="rect">
            <a:avLst/>
          </a:prstGeom>
        </p:spPr>
      </p:pic>
    </p:spTree>
    <p:extLst>
      <p:ext uri="{BB962C8B-B14F-4D97-AF65-F5344CB8AC3E}">
        <p14:creationId xmlns:p14="http://schemas.microsoft.com/office/powerpoint/2010/main" val="529866729"/>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368224">
            <a:off x="3554717" y="1199530"/>
            <a:ext cx="4886325" cy="847725"/>
          </a:xfrm>
          <a:prstGeom prst="rect">
            <a:avLst/>
          </a:prstGeom>
        </p:spPr>
      </p:pic>
      <p:sp>
        <p:nvSpPr>
          <p:cNvPr id="6" name="Subtitle 2"/>
          <p:cNvSpPr txBox="1">
            <a:spLocks/>
          </p:cNvSpPr>
          <p:nvPr/>
        </p:nvSpPr>
        <p:spPr>
          <a:xfrm>
            <a:off x="266700" y="1314450"/>
            <a:ext cx="5067300" cy="3028950"/>
          </a:xfrm>
          <a:prstGeom prst="rect">
            <a:avLst/>
          </a:prstGeom>
        </p:spPr>
        <p:txBody>
          <a:bodyPr vert="horz" lIns="91440" tIns="45720" rIns="91440" bIns="45720" rtlCol="0">
            <a:normAutofit/>
          </a:bodyPr>
          <a:lstStyle/>
          <a:p>
            <a:pPr marL="285750" indent="-285750">
              <a:buFont typeface="Wingdings" panose="05000000000000000000" pitchFamily="2" charset="2"/>
              <a:buChar char="v"/>
            </a:pPr>
            <a:r>
              <a:rPr lang="en-US" dirty="0"/>
              <a:t>Committee on Publication Ethics (COPE) guideline defined that “Retraction is a mechanism for correcting the  literature  and  alerting  readers  to  publications  that  contain  such  seriously  flawed  or  erroneous  </a:t>
            </a:r>
            <a:r>
              <a:rPr lang="en-US" dirty="0" smtClean="0"/>
              <a:t>data that  their </a:t>
            </a:r>
            <a:r>
              <a:rPr lang="en-US" dirty="0"/>
              <a:t>findings </a:t>
            </a:r>
            <a:r>
              <a:rPr lang="en-US" dirty="0" smtClean="0"/>
              <a:t>and </a:t>
            </a:r>
            <a:r>
              <a:rPr lang="en-US" dirty="0"/>
              <a:t>conclusions cannot be relied upon. Unreliable data may result from honest error or from research  misconduct”</a:t>
            </a:r>
            <a:r>
              <a:rPr lang="en-US" sz="2400" dirty="0"/>
              <a:t/>
            </a:r>
            <a:br>
              <a:rPr lang="en-US" sz="2400" dirty="0"/>
            </a:br>
            <a:endParaRPr lang="en-US" sz="2500" b="1" dirty="0" smtClean="0">
              <a:latin typeface="Cambria" pitchFamily="18" charset="0"/>
            </a:endParaRPr>
          </a:p>
        </p:txBody>
      </p:sp>
      <p:sp>
        <p:nvSpPr>
          <p:cNvPr id="8" name="Rectangle 7"/>
          <p:cNvSpPr/>
          <p:nvPr/>
        </p:nvSpPr>
        <p:spPr>
          <a:xfrm>
            <a:off x="4419600" y="3486150"/>
            <a:ext cx="4572000" cy="1200329"/>
          </a:xfrm>
          <a:prstGeom prst="rect">
            <a:avLst/>
          </a:prstGeom>
        </p:spPr>
        <p:txBody>
          <a:bodyPr>
            <a:spAutoFit/>
          </a:bodyPr>
          <a:lstStyle/>
          <a:p>
            <a:r>
              <a:rPr lang="en-US" dirty="0"/>
              <a:t>The main purpose of retractions is to correct the literature and ensure its integrity rather than to punish authors who misbehave.</a:t>
            </a:r>
          </a:p>
          <a:p>
            <a:endParaRPr lang="en-US" dirty="0"/>
          </a:p>
        </p:txBody>
      </p:sp>
    </p:spTree>
    <p:extLst>
      <p:ext uri="{BB962C8B-B14F-4D97-AF65-F5344CB8AC3E}">
        <p14:creationId xmlns:p14="http://schemas.microsoft.com/office/powerpoint/2010/main" val="1788377236"/>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95350"/>
            <a:ext cx="6400800" cy="2987040"/>
          </a:xfrm>
          <a:prstGeom prst="rect">
            <a:avLst/>
          </a:prstGeom>
        </p:spPr>
      </p:pic>
    </p:spTree>
    <p:extLst>
      <p:ext uri="{BB962C8B-B14F-4D97-AF65-F5344CB8AC3E}">
        <p14:creationId xmlns:p14="http://schemas.microsoft.com/office/powerpoint/2010/main" val="3209146740"/>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786</Words>
  <Application>Microsoft Office PowerPoint</Application>
  <PresentationFormat>On-screen Show (16:9)</PresentationFormat>
  <Paragraphs>76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Preprints, Big Headache in Research Integrity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USER</cp:lastModifiedBy>
  <cp:revision>67</cp:revision>
  <dcterms:created xsi:type="dcterms:W3CDTF">2006-08-16T00:00:00Z</dcterms:created>
  <dcterms:modified xsi:type="dcterms:W3CDTF">2022-08-20T14:34:10Z</dcterms:modified>
</cp:coreProperties>
</file>